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2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KY TBC" initials="TT" lastIdx="1" clrIdx="0">
    <p:extLst>
      <p:ext uri="{19B8F6BF-5375-455C-9EA6-DF929625EA0E}">
        <p15:presenceInfo xmlns:p15="http://schemas.microsoft.com/office/powerpoint/2012/main" userId="96ff24c57f1837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95B6EB"/>
    <a:srgbClr val="949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E64F6-FE3F-4062-ACD8-1A08D978175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F5390BE-60B2-44BB-A1C6-4CAD747C0C70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en-US" altLang="ja-JP" b="1" dirty="0"/>
            <a:t>Healthy Water</a:t>
          </a:r>
          <a:endParaRPr kumimoji="1" lang="ja-JP" altLang="en-US" b="1" dirty="0"/>
        </a:p>
      </dgm:t>
    </dgm:pt>
    <dgm:pt modelId="{D2497E0A-9BB8-47DB-9CDE-C177B3CF9A32}" type="parTrans" cxnId="{0AD1C5A2-8C56-4D4F-BEE6-ED19F8365B93}">
      <dgm:prSet/>
      <dgm:spPr/>
      <dgm:t>
        <a:bodyPr/>
        <a:lstStyle/>
        <a:p>
          <a:endParaRPr kumimoji="1" lang="ja-JP" altLang="en-US"/>
        </a:p>
      </dgm:t>
    </dgm:pt>
    <dgm:pt modelId="{7E198D40-450F-4269-B2D5-5437CB8E1C8C}" type="sibTrans" cxnId="{0AD1C5A2-8C56-4D4F-BEE6-ED19F8365B93}">
      <dgm:prSet/>
      <dgm:spPr/>
      <dgm:t>
        <a:bodyPr/>
        <a:lstStyle/>
        <a:p>
          <a:endParaRPr kumimoji="1" lang="ja-JP" altLang="en-US"/>
        </a:p>
      </dgm:t>
    </dgm:pt>
    <dgm:pt modelId="{71D876D6-DF72-4CD8-98BB-4F1AB03FFDE8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en-US" altLang="ja-JP" b="1" dirty="0"/>
            <a:t>Tasty Water</a:t>
          </a:r>
          <a:endParaRPr kumimoji="1" lang="ja-JP" altLang="en-US" b="1" dirty="0"/>
        </a:p>
      </dgm:t>
    </dgm:pt>
    <dgm:pt modelId="{AB9CAC37-F368-4B33-AC90-F13C88C06E87}" type="parTrans" cxnId="{FE839E5D-7FC2-44F5-B2C2-BAB2E97CAC55}">
      <dgm:prSet/>
      <dgm:spPr/>
      <dgm:t>
        <a:bodyPr/>
        <a:lstStyle/>
        <a:p>
          <a:endParaRPr kumimoji="1" lang="ja-JP" altLang="en-US"/>
        </a:p>
      </dgm:t>
    </dgm:pt>
    <dgm:pt modelId="{157AA198-628C-4E68-8A3E-4A4C52E9BA6B}" type="sibTrans" cxnId="{FE839E5D-7FC2-44F5-B2C2-BAB2E97CAC55}">
      <dgm:prSet/>
      <dgm:spPr/>
      <dgm:t>
        <a:bodyPr/>
        <a:lstStyle/>
        <a:p>
          <a:endParaRPr kumimoji="1" lang="ja-JP" altLang="en-US"/>
        </a:p>
      </dgm:t>
    </dgm:pt>
    <dgm:pt modelId="{FFB6AD26-5353-4656-8FB2-5231A76F2889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en-US" altLang="ja-JP" b="1" dirty="0"/>
            <a:t>Drinking water</a:t>
          </a:r>
          <a:endParaRPr kumimoji="1" lang="ja-JP" altLang="en-US" b="1" dirty="0"/>
        </a:p>
      </dgm:t>
    </dgm:pt>
    <dgm:pt modelId="{931E1336-5094-4A3E-92EB-32728534E0DE}" type="parTrans" cxnId="{2BEC9BB2-FBB2-4163-87D7-1AACFA6C9DD6}">
      <dgm:prSet/>
      <dgm:spPr/>
      <dgm:t>
        <a:bodyPr/>
        <a:lstStyle/>
        <a:p>
          <a:endParaRPr kumimoji="1" lang="ja-JP" altLang="en-US"/>
        </a:p>
      </dgm:t>
    </dgm:pt>
    <dgm:pt modelId="{61CBFEE6-CF4D-40B7-9713-7BCCD3F09DA3}" type="sibTrans" cxnId="{2BEC9BB2-FBB2-4163-87D7-1AACFA6C9DD6}">
      <dgm:prSet/>
      <dgm:spPr/>
      <dgm:t>
        <a:bodyPr/>
        <a:lstStyle/>
        <a:p>
          <a:endParaRPr kumimoji="1" lang="ja-JP" altLang="en-US"/>
        </a:p>
      </dgm:t>
    </dgm:pt>
    <dgm:pt modelId="{11EFAB3A-0B1D-4715-8648-AC840A459E1F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en-US" altLang="ja-JP" b="1" dirty="0"/>
            <a:t>Undrinkable Water</a:t>
          </a:r>
          <a:endParaRPr kumimoji="1" lang="ja-JP" altLang="en-US" b="1" dirty="0"/>
        </a:p>
      </dgm:t>
    </dgm:pt>
    <dgm:pt modelId="{509A96C7-4356-43E7-B492-C431518B4EDF}" type="parTrans" cxnId="{34F8B165-530C-4F9E-B809-29726272351D}">
      <dgm:prSet/>
      <dgm:spPr/>
      <dgm:t>
        <a:bodyPr/>
        <a:lstStyle/>
        <a:p>
          <a:endParaRPr kumimoji="1" lang="ja-JP" altLang="en-US"/>
        </a:p>
      </dgm:t>
    </dgm:pt>
    <dgm:pt modelId="{ECE2AFD5-63C1-44F3-92A1-9940592B9962}" type="sibTrans" cxnId="{34F8B165-530C-4F9E-B809-29726272351D}">
      <dgm:prSet/>
      <dgm:spPr/>
      <dgm:t>
        <a:bodyPr/>
        <a:lstStyle/>
        <a:p>
          <a:endParaRPr kumimoji="1" lang="ja-JP" altLang="en-US"/>
        </a:p>
      </dgm:t>
    </dgm:pt>
    <dgm:pt modelId="{5971C4C0-9142-4092-BC10-7F479C2999ED}" type="pres">
      <dgm:prSet presAssocID="{CA7E64F6-FE3F-4062-ACD8-1A08D9781756}" presName="Name0" presStyleCnt="0">
        <dgm:presLayoutVars>
          <dgm:dir/>
          <dgm:animLvl val="lvl"/>
          <dgm:resizeHandles val="exact"/>
        </dgm:presLayoutVars>
      </dgm:prSet>
      <dgm:spPr/>
    </dgm:pt>
    <dgm:pt modelId="{B5085D22-5251-4C40-ADA9-A0BEBA2F57EB}" type="pres">
      <dgm:prSet presAssocID="{BF5390BE-60B2-44BB-A1C6-4CAD747C0C70}" presName="Name8" presStyleCnt="0"/>
      <dgm:spPr/>
    </dgm:pt>
    <dgm:pt modelId="{321244F7-EB7B-4822-A017-CB950772E29C}" type="pres">
      <dgm:prSet presAssocID="{BF5390BE-60B2-44BB-A1C6-4CAD747C0C70}" presName="level" presStyleLbl="node1" presStyleIdx="0" presStyleCnt="4">
        <dgm:presLayoutVars>
          <dgm:chMax val="1"/>
          <dgm:bulletEnabled val="1"/>
        </dgm:presLayoutVars>
      </dgm:prSet>
      <dgm:spPr/>
    </dgm:pt>
    <dgm:pt modelId="{4C49FCCB-BF78-4826-A924-DBCBE2191D48}" type="pres">
      <dgm:prSet presAssocID="{BF5390BE-60B2-44BB-A1C6-4CAD747C0C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A99857-9BC9-4E2E-9E33-FDB55B7A1400}" type="pres">
      <dgm:prSet presAssocID="{71D876D6-DF72-4CD8-98BB-4F1AB03FFDE8}" presName="Name8" presStyleCnt="0"/>
      <dgm:spPr/>
    </dgm:pt>
    <dgm:pt modelId="{9BA0BE3E-31F8-4828-9A9A-C187F194874B}" type="pres">
      <dgm:prSet presAssocID="{71D876D6-DF72-4CD8-98BB-4F1AB03FFDE8}" presName="level" presStyleLbl="node1" presStyleIdx="1" presStyleCnt="4">
        <dgm:presLayoutVars>
          <dgm:chMax val="1"/>
          <dgm:bulletEnabled val="1"/>
        </dgm:presLayoutVars>
      </dgm:prSet>
      <dgm:spPr/>
    </dgm:pt>
    <dgm:pt modelId="{593E5975-1BF2-45E9-AAA5-EF86010BB04A}" type="pres">
      <dgm:prSet presAssocID="{71D876D6-DF72-4CD8-98BB-4F1AB03FFD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E4B4FE-F279-4B5C-9E3A-E6C10A9BEE80}" type="pres">
      <dgm:prSet presAssocID="{FFB6AD26-5353-4656-8FB2-5231A76F2889}" presName="Name8" presStyleCnt="0"/>
      <dgm:spPr/>
    </dgm:pt>
    <dgm:pt modelId="{0116E8D2-9A44-4810-B9E2-E89C09DF96CB}" type="pres">
      <dgm:prSet presAssocID="{FFB6AD26-5353-4656-8FB2-5231A76F2889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E1A7DA-02D8-49D4-94B3-2E606AFAEA40}" type="pres">
      <dgm:prSet presAssocID="{FFB6AD26-5353-4656-8FB2-5231A76F28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0C5F3AD-EE01-4191-906E-D34D8C906B5C}" type="pres">
      <dgm:prSet presAssocID="{11EFAB3A-0B1D-4715-8648-AC840A459E1F}" presName="Name8" presStyleCnt="0"/>
      <dgm:spPr/>
    </dgm:pt>
    <dgm:pt modelId="{119EB7DB-6520-42FC-8B71-82B67D6CE549}" type="pres">
      <dgm:prSet presAssocID="{11EFAB3A-0B1D-4715-8648-AC840A459E1F}" presName="level" presStyleLbl="node1" presStyleIdx="3" presStyleCnt="4">
        <dgm:presLayoutVars>
          <dgm:chMax val="1"/>
          <dgm:bulletEnabled val="1"/>
        </dgm:presLayoutVars>
      </dgm:prSet>
      <dgm:spPr/>
    </dgm:pt>
    <dgm:pt modelId="{2A63C82E-E6A7-42A4-B20B-B21620D91E49}" type="pres">
      <dgm:prSet presAssocID="{11EFAB3A-0B1D-4715-8648-AC840A459E1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4596A19-FDBE-4E5E-A8B5-BC502353A1A9}" type="presOf" srcId="{CA7E64F6-FE3F-4062-ACD8-1A08D9781756}" destId="{5971C4C0-9142-4092-BC10-7F479C2999ED}" srcOrd="0" destOrd="0" presId="urn:microsoft.com/office/officeart/2005/8/layout/pyramid1"/>
    <dgm:cxn modelId="{B5BE075D-A9BC-4933-AD86-758E2350CA74}" type="presOf" srcId="{FFB6AD26-5353-4656-8FB2-5231A76F2889}" destId="{3AE1A7DA-02D8-49D4-94B3-2E606AFAEA40}" srcOrd="1" destOrd="0" presId="urn:microsoft.com/office/officeart/2005/8/layout/pyramid1"/>
    <dgm:cxn modelId="{FE839E5D-7FC2-44F5-B2C2-BAB2E97CAC55}" srcId="{CA7E64F6-FE3F-4062-ACD8-1A08D9781756}" destId="{71D876D6-DF72-4CD8-98BB-4F1AB03FFDE8}" srcOrd="1" destOrd="0" parTransId="{AB9CAC37-F368-4B33-AC90-F13C88C06E87}" sibTransId="{157AA198-628C-4E68-8A3E-4A4C52E9BA6B}"/>
    <dgm:cxn modelId="{34F8B165-530C-4F9E-B809-29726272351D}" srcId="{CA7E64F6-FE3F-4062-ACD8-1A08D9781756}" destId="{11EFAB3A-0B1D-4715-8648-AC840A459E1F}" srcOrd="3" destOrd="0" parTransId="{509A96C7-4356-43E7-B492-C431518B4EDF}" sibTransId="{ECE2AFD5-63C1-44F3-92A1-9940592B9962}"/>
    <dgm:cxn modelId="{0283D180-3E70-4993-95D3-FBE80FFB4F13}" type="presOf" srcId="{BF5390BE-60B2-44BB-A1C6-4CAD747C0C70}" destId="{4C49FCCB-BF78-4826-A924-DBCBE2191D48}" srcOrd="1" destOrd="0" presId="urn:microsoft.com/office/officeart/2005/8/layout/pyramid1"/>
    <dgm:cxn modelId="{E644038B-C378-4202-B769-347DBDBB2526}" type="presOf" srcId="{FFB6AD26-5353-4656-8FB2-5231A76F2889}" destId="{0116E8D2-9A44-4810-B9E2-E89C09DF96CB}" srcOrd="0" destOrd="0" presId="urn:microsoft.com/office/officeart/2005/8/layout/pyramid1"/>
    <dgm:cxn modelId="{2B61AB8B-66B9-4979-A170-C478862D5A2F}" type="presOf" srcId="{71D876D6-DF72-4CD8-98BB-4F1AB03FFDE8}" destId="{593E5975-1BF2-45E9-AAA5-EF86010BB04A}" srcOrd="1" destOrd="0" presId="urn:microsoft.com/office/officeart/2005/8/layout/pyramid1"/>
    <dgm:cxn modelId="{0AD1C5A2-8C56-4D4F-BEE6-ED19F8365B93}" srcId="{CA7E64F6-FE3F-4062-ACD8-1A08D9781756}" destId="{BF5390BE-60B2-44BB-A1C6-4CAD747C0C70}" srcOrd="0" destOrd="0" parTransId="{D2497E0A-9BB8-47DB-9CDE-C177B3CF9A32}" sibTransId="{7E198D40-450F-4269-B2D5-5437CB8E1C8C}"/>
    <dgm:cxn modelId="{2BEC9BB2-FBB2-4163-87D7-1AACFA6C9DD6}" srcId="{CA7E64F6-FE3F-4062-ACD8-1A08D9781756}" destId="{FFB6AD26-5353-4656-8FB2-5231A76F2889}" srcOrd="2" destOrd="0" parTransId="{931E1336-5094-4A3E-92EB-32728534E0DE}" sibTransId="{61CBFEE6-CF4D-40B7-9713-7BCCD3F09DA3}"/>
    <dgm:cxn modelId="{3985F0B8-19DB-4384-BF6E-C7457236C918}" type="presOf" srcId="{BF5390BE-60B2-44BB-A1C6-4CAD747C0C70}" destId="{321244F7-EB7B-4822-A017-CB950772E29C}" srcOrd="0" destOrd="0" presId="urn:microsoft.com/office/officeart/2005/8/layout/pyramid1"/>
    <dgm:cxn modelId="{FAEBF3C5-7AB3-4D94-84F8-228D0DC5F413}" type="presOf" srcId="{11EFAB3A-0B1D-4715-8648-AC840A459E1F}" destId="{2A63C82E-E6A7-42A4-B20B-B21620D91E49}" srcOrd="1" destOrd="0" presId="urn:microsoft.com/office/officeart/2005/8/layout/pyramid1"/>
    <dgm:cxn modelId="{0A0B84C7-3B69-4085-B0AC-38522B4B8543}" type="presOf" srcId="{11EFAB3A-0B1D-4715-8648-AC840A459E1F}" destId="{119EB7DB-6520-42FC-8B71-82B67D6CE549}" srcOrd="0" destOrd="0" presId="urn:microsoft.com/office/officeart/2005/8/layout/pyramid1"/>
    <dgm:cxn modelId="{F5A8B0FB-509E-4911-B8A9-DD802A4D427D}" type="presOf" srcId="{71D876D6-DF72-4CD8-98BB-4F1AB03FFDE8}" destId="{9BA0BE3E-31F8-4828-9A9A-C187F194874B}" srcOrd="0" destOrd="0" presId="urn:microsoft.com/office/officeart/2005/8/layout/pyramid1"/>
    <dgm:cxn modelId="{9646083C-5191-4F3A-88D1-449EEE00D369}" type="presParOf" srcId="{5971C4C0-9142-4092-BC10-7F479C2999ED}" destId="{B5085D22-5251-4C40-ADA9-A0BEBA2F57EB}" srcOrd="0" destOrd="0" presId="urn:microsoft.com/office/officeart/2005/8/layout/pyramid1"/>
    <dgm:cxn modelId="{6AB28371-98B9-4BD7-ADE0-A89AE6D0ED33}" type="presParOf" srcId="{B5085D22-5251-4C40-ADA9-A0BEBA2F57EB}" destId="{321244F7-EB7B-4822-A017-CB950772E29C}" srcOrd="0" destOrd="0" presId="urn:microsoft.com/office/officeart/2005/8/layout/pyramid1"/>
    <dgm:cxn modelId="{DFFF3B94-97C0-4C91-8ED8-ECE6F982E4BE}" type="presParOf" srcId="{B5085D22-5251-4C40-ADA9-A0BEBA2F57EB}" destId="{4C49FCCB-BF78-4826-A924-DBCBE2191D48}" srcOrd="1" destOrd="0" presId="urn:microsoft.com/office/officeart/2005/8/layout/pyramid1"/>
    <dgm:cxn modelId="{C8F52097-2B06-4A4D-AB21-889FDD745909}" type="presParOf" srcId="{5971C4C0-9142-4092-BC10-7F479C2999ED}" destId="{59A99857-9BC9-4E2E-9E33-FDB55B7A1400}" srcOrd="1" destOrd="0" presId="urn:microsoft.com/office/officeart/2005/8/layout/pyramid1"/>
    <dgm:cxn modelId="{C0A5AAFC-C61D-4A33-8544-05FE6C158A5B}" type="presParOf" srcId="{59A99857-9BC9-4E2E-9E33-FDB55B7A1400}" destId="{9BA0BE3E-31F8-4828-9A9A-C187F194874B}" srcOrd="0" destOrd="0" presId="urn:microsoft.com/office/officeart/2005/8/layout/pyramid1"/>
    <dgm:cxn modelId="{EA64BD70-2A1D-4A4E-B9B3-C7EA50D1DFA4}" type="presParOf" srcId="{59A99857-9BC9-4E2E-9E33-FDB55B7A1400}" destId="{593E5975-1BF2-45E9-AAA5-EF86010BB04A}" srcOrd="1" destOrd="0" presId="urn:microsoft.com/office/officeart/2005/8/layout/pyramid1"/>
    <dgm:cxn modelId="{46172023-B949-40DF-9125-A4C4C0ADCA7B}" type="presParOf" srcId="{5971C4C0-9142-4092-BC10-7F479C2999ED}" destId="{C9E4B4FE-F279-4B5C-9E3A-E6C10A9BEE80}" srcOrd="2" destOrd="0" presId="urn:microsoft.com/office/officeart/2005/8/layout/pyramid1"/>
    <dgm:cxn modelId="{D822C31D-E22A-41A2-B13A-D77AFAC52DC7}" type="presParOf" srcId="{C9E4B4FE-F279-4B5C-9E3A-E6C10A9BEE80}" destId="{0116E8D2-9A44-4810-B9E2-E89C09DF96CB}" srcOrd="0" destOrd="0" presId="urn:microsoft.com/office/officeart/2005/8/layout/pyramid1"/>
    <dgm:cxn modelId="{3C8E602F-DBB9-4418-9B34-17B245DF5F5B}" type="presParOf" srcId="{C9E4B4FE-F279-4B5C-9E3A-E6C10A9BEE80}" destId="{3AE1A7DA-02D8-49D4-94B3-2E606AFAEA40}" srcOrd="1" destOrd="0" presId="urn:microsoft.com/office/officeart/2005/8/layout/pyramid1"/>
    <dgm:cxn modelId="{4CCCC10D-492E-4616-A032-406C66380FD9}" type="presParOf" srcId="{5971C4C0-9142-4092-BC10-7F479C2999ED}" destId="{70C5F3AD-EE01-4191-906E-D34D8C906B5C}" srcOrd="3" destOrd="0" presId="urn:microsoft.com/office/officeart/2005/8/layout/pyramid1"/>
    <dgm:cxn modelId="{11CB7CD9-2DCC-4453-ACE9-AD83EF514545}" type="presParOf" srcId="{70C5F3AD-EE01-4191-906E-D34D8C906B5C}" destId="{119EB7DB-6520-42FC-8B71-82B67D6CE549}" srcOrd="0" destOrd="0" presId="urn:microsoft.com/office/officeart/2005/8/layout/pyramid1"/>
    <dgm:cxn modelId="{F1EB6E09-0E07-446D-BF92-55DC77B5323B}" type="presParOf" srcId="{70C5F3AD-EE01-4191-906E-D34D8C906B5C}" destId="{2A63C82E-E6A7-42A4-B20B-B21620D91E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244F7-EB7B-4822-A017-CB950772E29C}">
      <dsp:nvSpPr>
        <dsp:cNvPr id="0" name=""/>
        <dsp:cNvSpPr/>
      </dsp:nvSpPr>
      <dsp:spPr>
        <a:xfrm>
          <a:off x="1177290" y="0"/>
          <a:ext cx="784860" cy="1033864"/>
        </a:xfrm>
        <a:prstGeom prst="trapezoid">
          <a:avLst>
            <a:gd name="adj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b="1" kern="1200" dirty="0"/>
            <a:t>Healthy Water</a:t>
          </a:r>
          <a:endParaRPr kumimoji="1" lang="ja-JP" altLang="en-US" sz="1500" b="1" kern="1200" dirty="0"/>
        </a:p>
      </dsp:txBody>
      <dsp:txXfrm>
        <a:off x="1177290" y="0"/>
        <a:ext cx="784860" cy="1033864"/>
      </dsp:txXfrm>
    </dsp:sp>
    <dsp:sp modelId="{9BA0BE3E-31F8-4828-9A9A-C187F194874B}">
      <dsp:nvSpPr>
        <dsp:cNvPr id="0" name=""/>
        <dsp:cNvSpPr/>
      </dsp:nvSpPr>
      <dsp:spPr>
        <a:xfrm>
          <a:off x="784860" y="1033864"/>
          <a:ext cx="1569720" cy="1033864"/>
        </a:xfrm>
        <a:prstGeom prst="trapezoid">
          <a:avLst>
            <a:gd name="adj" fmla="val 3795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b="1" kern="1200" dirty="0"/>
            <a:t>Tasty Water</a:t>
          </a:r>
          <a:endParaRPr kumimoji="1" lang="ja-JP" altLang="en-US" sz="1500" b="1" kern="1200" dirty="0"/>
        </a:p>
      </dsp:txBody>
      <dsp:txXfrm>
        <a:off x="1059560" y="1033864"/>
        <a:ext cx="1020318" cy="1033864"/>
      </dsp:txXfrm>
    </dsp:sp>
    <dsp:sp modelId="{0116E8D2-9A44-4810-B9E2-E89C09DF96CB}">
      <dsp:nvSpPr>
        <dsp:cNvPr id="0" name=""/>
        <dsp:cNvSpPr/>
      </dsp:nvSpPr>
      <dsp:spPr>
        <a:xfrm>
          <a:off x="392430" y="2067728"/>
          <a:ext cx="2354579" cy="1033864"/>
        </a:xfrm>
        <a:prstGeom prst="trapezoid">
          <a:avLst>
            <a:gd name="adj" fmla="val 3795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b="1" kern="1200" dirty="0"/>
            <a:t>Drinking water</a:t>
          </a:r>
          <a:endParaRPr kumimoji="1" lang="ja-JP" altLang="en-US" sz="1500" b="1" kern="1200" dirty="0"/>
        </a:p>
      </dsp:txBody>
      <dsp:txXfrm>
        <a:off x="804481" y="2067728"/>
        <a:ext cx="1530477" cy="1033864"/>
      </dsp:txXfrm>
    </dsp:sp>
    <dsp:sp modelId="{119EB7DB-6520-42FC-8B71-82B67D6CE549}">
      <dsp:nvSpPr>
        <dsp:cNvPr id="0" name=""/>
        <dsp:cNvSpPr/>
      </dsp:nvSpPr>
      <dsp:spPr>
        <a:xfrm>
          <a:off x="0" y="3101592"/>
          <a:ext cx="3139440" cy="1033864"/>
        </a:xfrm>
        <a:prstGeom prst="trapezoid">
          <a:avLst>
            <a:gd name="adj" fmla="val 3795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b="1" kern="1200" dirty="0"/>
            <a:t>Undrinkable Water</a:t>
          </a:r>
          <a:endParaRPr kumimoji="1" lang="ja-JP" altLang="en-US" sz="1500" b="1" kern="1200" dirty="0"/>
        </a:p>
      </dsp:txBody>
      <dsp:txXfrm>
        <a:off x="549401" y="3101592"/>
        <a:ext cx="2040636" cy="103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3CED1-9D5D-13B9-7C32-97906A963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BC6AC-8EB8-82AE-DD27-694EE8235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6727B-450C-5065-5E9C-55CF6F29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4683E8-3617-620B-5CBE-B4AC1379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97AF6-5072-6976-9524-46883AE8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33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171FE0-294E-7A4D-B4F3-0ECFDE40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4F528A-6FDC-D0BD-F7F5-355CF36D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A237-8BE4-9F97-97E4-849ECCBB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7B444-2638-B02D-E1CA-AD89A56E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D43845-CBF8-F022-4004-738AF35C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49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CC5B97-84EB-5A19-3E81-E69A6A945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A453F7-E19B-7F95-5964-0D19772C1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A98FB-49FB-A220-498F-9A45C083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6BDC3D-89D6-80B4-B7E6-EAB6D67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C9D46-5152-A978-9C62-C0F49492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4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5AA35-DCB5-1F28-819A-F6255B0B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DFABFE-ED76-638E-C513-D84DDA4C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33439C-1CBB-6FD3-0CD8-D7841731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DF5F06-4340-2625-2084-A047C6F6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546ECF-0483-110F-4C26-11786F44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2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E80EF-1382-6C7F-2512-213DF0C9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CCD581-9C95-1EAB-978A-1A30986DD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2A777C-F249-D8FC-DC70-B2B48491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CD66D-649F-81E8-204F-9FE2E825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73280-6BDA-8E04-B484-4227478A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36563-89BE-300F-59CC-92A61656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0C50C8-F446-9B39-6B06-3EFBFD400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1DC94F-A3B3-44E2-3188-463356451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8E8052-71F1-CF69-8BDE-7249EB5A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3008D0-748C-1C42-A85F-793B6A63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B46A7F-31A9-89F5-21BD-D4D0B0CA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0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13E3D-54ED-17D7-7F7B-4475AC0A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120438-2D1A-A978-2E4D-228708B4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EE61DE-46C4-B343-C30C-AB3144038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35BD3D-1855-5B6B-8A31-031EBA15A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3B87D6-0E76-A628-7682-BFF27CE08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6D23DE-9BEA-6BFA-BA78-2239D606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FA19793-009E-4078-86B5-1AB46282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D28C00-E949-74AA-7576-25F616AB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6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52224-0BEF-1C2E-4F03-50FDF8B3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7DDD87-2338-2D88-CA40-78B99C4A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BD463C-94D9-D335-BF15-A8747A93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23EF1D-9B68-4F36-B7B9-EC3E42CA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4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305308-2DD2-A5C7-0E9D-A93C4E86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CE95A7-8122-46E5-BAF7-FF448CEC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B21004-4E5D-0607-8E56-400619B1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2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B7E42-0DF4-D376-655B-7B483077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01676F-69D2-8EC1-462E-A6790188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879621-1736-1BB8-B589-272AEDED5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908A98-512A-56A7-FA68-E6935AF2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457B12-D052-E57D-BC88-3B1463A0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1579DF-9A46-484B-90F1-9F48949D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6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9BC6B-E064-61DB-2704-88796757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BA6ABA-DE25-1897-F2F3-F0CBD7BF9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59A662-D77E-FFC2-09CB-8E897BA48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838C8C-641F-14AC-7C1C-68A38839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474698-F954-5AEF-A661-17F5E470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1359EB-1F2E-FBDE-89F7-2B5D5BB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8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527126-F9A6-A366-9C3F-9A36B562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1237EA-3202-E205-805F-284F75ADD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6401D-A99E-169E-30F5-7BA65922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57F4-2670-4E9B-AED1-EFDD4103D088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AAA69-56C2-C112-B873-6EABE6FBF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0A0E17-99B0-D6DB-7D72-C8EEC2357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A592-DEF5-4B6C-9BEC-A9C2207F4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9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7799E-353F-2835-0712-688C990F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776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ja-JP" sz="7200" dirty="0">
                <a:latin typeface="CIDFont+F1"/>
              </a:rPr>
              <a:t>OSG</a:t>
            </a:r>
            <a:r>
              <a:rPr lang="en-US" altLang="ja-JP" sz="7200" b="0" i="0" u="none" strike="noStrike" baseline="0" dirty="0">
                <a:latin typeface="CIDFont+F1"/>
              </a:rPr>
              <a:t> brand</a:t>
            </a:r>
            <a:br>
              <a:rPr lang="en-US" altLang="ja-JP" sz="7200" b="0" i="0" u="none" strike="noStrike" baseline="0" dirty="0">
                <a:latin typeface="CIDFont+F1"/>
              </a:rPr>
            </a:br>
            <a:r>
              <a:rPr lang="en-US" altLang="ja-JP" sz="7200" dirty="0">
                <a:latin typeface="CIDFont+F1"/>
              </a:rPr>
              <a:t>Water Ionizer</a:t>
            </a:r>
            <a:endParaRPr kumimoji="1" lang="ja-JP" altLang="en-US" sz="72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2E42CC-3C5A-9410-9B7E-115DF6B48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Taiyo Bussan Co., Ltd</a:t>
            </a:r>
          </a:p>
          <a:p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2024.9.27</a:t>
            </a:r>
            <a:endPara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OSG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Corporation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C0ED4-7FC3-8A04-0BB8-DA5F7A2B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073"/>
            <a:ext cx="10515600" cy="186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OSG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Corporation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has been developing and selling products related to “Health &amp; Environment” for over 50 years globally.</a:t>
            </a: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They keep contributing towards making lives safer, more secured and hygienic.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2DBB76-47DE-8FCE-A354-96DF4C09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27" y="2714401"/>
            <a:ext cx="6434282" cy="41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Prerequisite Background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図表 17">
            <a:extLst>
              <a:ext uri="{FF2B5EF4-FFF2-40B4-BE49-F238E27FC236}">
                <a16:creationId xmlns:a16="http://schemas.microsoft.com/office/drawing/2014/main" id="{3FECA8C7-5421-76D8-4853-8DABE9972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522183"/>
              </p:ext>
            </p:extLst>
          </p:nvPr>
        </p:nvGraphicFramePr>
        <p:xfrm>
          <a:off x="472440" y="1520785"/>
          <a:ext cx="3139440" cy="413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F99B71-55CD-FB62-2A07-33EBB225F8D9}"/>
              </a:ext>
            </a:extLst>
          </p:cNvPr>
          <p:cNvSpPr txBox="1"/>
          <p:nvPr/>
        </p:nvSpPr>
        <p:spPr>
          <a:xfrm>
            <a:off x="259080" y="5842337"/>
            <a:ext cx="117195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2.2 billion people don’t have access to clean drinking water and</a:t>
            </a:r>
            <a:r>
              <a:rPr lang="ja-JP" altLang="en-US" sz="2400" dirty="0"/>
              <a:t> </a:t>
            </a:r>
            <a:r>
              <a:rPr lang="en-US" altLang="ja-JP" sz="2400" dirty="0"/>
              <a:t>115 million people are drinking untreated surface water from lake, river, canal etc. (2022, UNICEF)</a:t>
            </a:r>
            <a:r>
              <a:rPr lang="ja-JP" altLang="en-US" sz="2400" dirty="0"/>
              <a:t> </a:t>
            </a:r>
            <a:endParaRPr lang="en-US" altLang="ja-JP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A0F441-A715-1BA1-74F9-BD9813C73D04}"/>
              </a:ext>
            </a:extLst>
          </p:cNvPr>
          <p:cNvSpPr txBox="1"/>
          <p:nvPr/>
        </p:nvSpPr>
        <p:spPr>
          <a:xfrm>
            <a:off x="3383280" y="2495494"/>
            <a:ext cx="88087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Mineral water being one of the choices enlarges steadily the demand more than 10% or more every year.</a:t>
            </a:r>
            <a:endParaRPr kumimoji="1" lang="ja-JP" altLang="en-US" sz="20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E7B97B0-6631-2DD2-FF3F-0FA1AA0CCB98}"/>
              </a:ext>
            </a:extLst>
          </p:cNvPr>
          <p:cNvCxnSpPr>
            <a:cxnSpLocks/>
          </p:cNvCxnSpPr>
          <p:nvPr/>
        </p:nvCxnSpPr>
        <p:spPr>
          <a:xfrm flipV="1">
            <a:off x="2453640" y="2895600"/>
            <a:ext cx="929640" cy="1676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3164E6F-3FE5-4FCE-3523-AE38DFFE3F3A}"/>
              </a:ext>
            </a:extLst>
          </p:cNvPr>
          <p:cNvSpPr txBox="1"/>
          <p:nvPr/>
        </p:nvSpPr>
        <p:spPr>
          <a:xfrm>
            <a:off x="3230880" y="1647468"/>
            <a:ext cx="851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Alkaline ionized water is the only drinking water which is approved as medical effect in some countries !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BDF0100-1DA2-3677-9C81-65E06AB2C3F6}"/>
              </a:ext>
            </a:extLst>
          </p:cNvPr>
          <p:cNvCxnSpPr>
            <a:cxnSpLocks/>
          </p:cNvCxnSpPr>
          <p:nvPr/>
        </p:nvCxnSpPr>
        <p:spPr>
          <a:xfrm>
            <a:off x="2453640" y="2048504"/>
            <a:ext cx="67056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矢印: 上 50">
            <a:extLst>
              <a:ext uri="{FF2B5EF4-FFF2-40B4-BE49-F238E27FC236}">
                <a16:creationId xmlns:a16="http://schemas.microsoft.com/office/drawing/2014/main" id="{FE7264A5-C17E-5D2F-4803-40262E695AE6}"/>
              </a:ext>
            </a:extLst>
          </p:cNvPr>
          <p:cNvSpPr/>
          <p:nvPr/>
        </p:nvSpPr>
        <p:spPr>
          <a:xfrm>
            <a:off x="1577340" y="4347387"/>
            <a:ext cx="929640" cy="36498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上 51">
            <a:extLst>
              <a:ext uri="{FF2B5EF4-FFF2-40B4-BE49-F238E27FC236}">
                <a16:creationId xmlns:a16="http://schemas.microsoft.com/office/drawing/2014/main" id="{D4A09E46-45ED-8766-DA43-730F0C9331D8}"/>
              </a:ext>
            </a:extLst>
          </p:cNvPr>
          <p:cNvSpPr/>
          <p:nvPr/>
        </p:nvSpPr>
        <p:spPr>
          <a:xfrm>
            <a:off x="1577340" y="3367884"/>
            <a:ext cx="929640" cy="27431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上 52">
            <a:extLst>
              <a:ext uri="{FF2B5EF4-FFF2-40B4-BE49-F238E27FC236}">
                <a16:creationId xmlns:a16="http://schemas.microsoft.com/office/drawing/2014/main" id="{C71A8AF5-421B-47C1-5FEB-56A5347B592A}"/>
              </a:ext>
            </a:extLst>
          </p:cNvPr>
          <p:cNvSpPr/>
          <p:nvPr/>
        </p:nvSpPr>
        <p:spPr>
          <a:xfrm>
            <a:off x="1562100" y="2429470"/>
            <a:ext cx="929640" cy="27431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E4FBAC9D-3EEC-EA9A-3909-2A2D0F2CC5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939"/>
          <a:stretch/>
        </p:blipFill>
        <p:spPr>
          <a:xfrm>
            <a:off x="3611880" y="3197622"/>
            <a:ext cx="8107680" cy="24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Why alkaline ionized water ?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C0ED4-7FC3-8A04-0BB8-DA5F7A2B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074"/>
            <a:ext cx="10515600" cy="24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Compared to tap water, alkaline ionized water has a higher content of hydroxide ion and cations such as calcium, magnesium etc.</a:t>
            </a: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Alkaline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ionized water is the only drinking water which is approved as medical effect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some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countries.</a:t>
            </a: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Drinking of alkaline ionized water has been verified to be effective for improving weak gastrointestinal symptoms.</a:t>
            </a: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Effectiveness of other symptoms are being expected and studies now.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8F5F00-EF71-D0C0-A978-88474E574203}"/>
              </a:ext>
            </a:extLst>
          </p:cNvPr>
          <p:cNvSpPr txBox="1"/>
          <p:nvPr/>
        </p:nvSpPr>
        <p:spPr>
          <a:xfrm>
            <a:off x="4597065" y="5190421"/>
            <a:ext cx="307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Alkaline ionized water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055B3AA-2E01-A762-6119-E25604DC9C21}"/>
              </a:ext>
            </a:extLst>
          </p:cNvPr>
          <p:cNvSpPr/>
          <p:nvPr/>
        </p:nvSpPr>
        <p:spPr>
          <a:xfrm>
            <a:off x="4301836" y="4960985"/>
            <a:ext cx="3449782" cy="85898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C5AC10B-D73C-6320-AAC2-144255723BF4}"/>
              </a:ext>
            </a:extLst>
          </p:cNvPr>
          <p:cNvCxnSpPr>
            <a:cxnSpLocks/>
          </p:cNvCxnSpPr>
          <p:nvPr/>
        </p:nvCxnSpPr>
        <p:spPr>
          <a:xfrm flipH="1">
            <a:off x="3352800" y="5329382"/>
            <a:ext cx="8866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521D20D-5F69-FA58-FE77-5DFCD3A92682}"/>
              </a:ext>
            </a:extLst>
          </p:cNvPr>
          <p:cNvCxnSpPr>
            <a:cxnSpLocks/>
          </p:cNvCxnSpPr>
          <p:nvPr/>
        </p:nvCxnSpPr>
        <p:spPr>
          <a:xfrm>
            <a:off x="7862454" y="5390476"/>
            <a:ext cx="808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C818DC3-A7B2-2621-593E-EC31BBCD86D8}"/>
              </a:ext>
            </a:extLst>
          </p:cNvPr>
          <p:cNvCxnSpPr>
            <a:cxnSpLocks/>
          </p:cNvCxnSpPr>
          <p:nvPr/>
        </p:nvCxnSpPr>
        <p:spPr>
          <a:xfrm>
            <a:off x="7524749" y="5720230"/>
            <a:ext cx="775854" cy="218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D7B2020-297D-A79A-7D99-810CC682EF53}"/>
              </a:ext>
            </a:extLst>
          </p:cNvPr>
          <p:cNvCxnSpPr>
            <a:cxnSpLocks/>
          </p:cNvCxnSpPr>
          <p:nvPr/>
        </p:nvCxnSpPr>
        <p:spPr>
          <a:xfrm flipH="1">
            <a:off x="3666836" y="5646465"/>
            <a:ext cx="828963" cy="447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B02E82E-16A7-99D3-1EDA-08393A94AC57}"/>
              </a:ext>
            </a:extLst>
          </p:cNvPr>
          <p:cNvCxnSpPr>
            <a:cxnSpLocks/>
          </p:cNvCxnSpPr>
          <p:nvPr/>
        </p:nvCxnSpPr>
        <p:spPr>
          <a:xfrm flipH="1" flipV="1">
            <a:off x="3666836" y="4869137"/>
            <a:ext cx="691574" cy="184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F2D4D85-FDAF-C201-4837-8548407483FA}"/>
              </a:ext>
            </a:extLst>
          </p:cNvPr>
          <p:cNvCxnSpPr>
            <a:cxnSpLocks/>
          </p:cNvCxnSpPr>
          <p:nvPr/>
        </p:nvCxnSpPr>
        <p:spPr>
          <a:xfrm flipV="1">
            <a:off x="7583054" y="4787482"/>
            <a:ext cx="845128" cy="2260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760715E-83CA-10C1-E4E6-674B58D68DA9}"/>
              </a:ext>
            </a:extLst>
          </p:cNvPr>
          <p:cNvCxnSpPr>
            <a:cxnSpLocks/>
          </p:cNvCxnSpPr>
          <p:nvPr/>
        </p:nvCxnSpPr>
        <p:spPr>
          <a:xfrm flipH="1">
            <a:off x="4574905" y="5819967"/>
            <a:ext cx="295565" cy="49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2625364-46B5-F250-AEC5-BEF26D2EB797}"/>
              </a:ext>
            </a:extLst>
          </p:cNvPr>
          <p:cNvCxnSpPr>
            <a:cxnSpLocks/>
          </p:cNvCxnSpPr>
          <p:nvPr/>
        </p:nvCxnSpPr>
        <p:spPr>
          <a:xfrm>
            <a:off x="6929580" y="5783337"/>
            <a:ext cx="191657" cy="463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FBF488D-A0E4-7A46-1632-123E6DC0286E}"/>
              </a:ext>
            </a:extLst>
          </p:cNvPr>
          <p:cNvSpPr txBox="1"/>
          <p:nvPr/>
        </p:nvSpPr>
        <p:spPr>
          <a:xfrm>
            <a:off x="5734063" y="4094552"/>
            <a:ext cx="1274618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Diabetes</a:t>
            </a:r>
            <a:endParaRPr kumimoji="1" lang="ja-JP" altLang="en-US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3165B2-2032-948C-32F7-6BA4B3D732AC}"/>
              </a:ext>
            </a:extLst>
          </p:cNvPr>
          <p:cNvSpPr txBox="1"/>
          <p:nvPr/>
        </p:nvSpPr>
        <p:spPr>
          <a:xfrm>
            <a:off x="1641764" y="5126182"/>
            <a:ext cx="182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Osteoporosis</a:t>
            </a:r>
            <a:endParaRPr kumimoji="1" lang="ja-JP" altLang="en-US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0BCBA7E-82F6-0DB7-83F7-05C8EA2AE56A}"/>
              </a:ext>
            </a:extLst>
          </p:cNvPr>
          <p:cNvSpPr txBox="1"/>
          <p:nvPr/>
        </p:nvSpPr>
        <p:spPr>
          <a:xfrm>
            <a:off x="2174009" y="5892784"/>
            <a:ext cx="143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High blood pressure</a:t>
            </a:r>
            <a:endParaRPr kumimoji="1" lang="ja-JP" altLang="en-US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7D5608-7325-6025-7F38-20B356737021}"/>
              </a:ext>
            </a:extLst>
          </p:cNvPr>
          <p:cNvSpPr txBox="1"/>
          <p:nvPr/>
        </p:nvSpPr>
        <p:spPr>
          <a:xfrm>
            <a:off x="8529781" y="4530757"/>
            <a:ext cx="1274618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Immune</a:t>
            </a:r>
            <a:endParaRPr kumimoji="1" lang="ja-JP" altLang="en-US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B4356A-4DA5-F03D-98F7-DE1A2E7DD88F}"/>
              </a:ext>
            </a:extLst>
          </p:cNvPr>
          <p:cNvSpPr txBox="1"/>
          <p:nvPr/>
        </p:nvSpPr>
        <p:spPr>
          <a:xfrm>
            <a:off x="8728364" y="5144557"/>
            <a:ext cx="1274618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Atopy</a:t>
            </a:r>
            <a:endParaRPr kumimoji="1" lang="ja-JP" altLang="en-US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BB9762-602D-F68E-62CC-3C777622EB01}"/>
              </a:ext>
            </a:extLst>
          </p:cNvPr>
          <p:cNvSpPr txBox="1"/>
          <p:nvPr/>
        </p:nvSpPr>
        <p:spPr>
          <a:xfrm>
            <a:off x="8356597" y="5618772"/>
            <a:ext cx="12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Bronchial asthma</a:t>
            </a:r>
            <a:endParaRPr kumimoji="1" lang="ja-JP" altLang="en-US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EF85A3-8629-7D63-6BBF-6A184D13BC08}"/>
              </a:ext>
            </a:extLst>
          </p:cNvPr>
          <p:cNvSpPr txBox="1"/>
          <p:nvPr/>
        </p:nvSpPr>
        <p:spPr>
          <a:xfrm>
            <a:off x="6619008" y="6211669"/>
            <a:ext cx="278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Gastrointestinal symptom </a:t>
            </a:r>
            <a:r>
              <a:rPr lang="en-US" altLang="ja-JP" b="1" dirty="0">
                <a:solidFill>
                  <a:srgbClr val="00B050"/>
                </a:solidFill>
              </a:rPr>
              <a:t>(verified)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B786CA9-F545-E97C-84F8-30D83B3F6D7E}"/>
              </a:ext>
            </a:extLst>
          </p:cNvPr>
          <p:cNvSpPr txBox="1"/>
          <p:nvPr/>
        </p:nvSpPr>
        <p:spPr>
          <a:xfrm>
            <a:off x="3901804" y="6256724"/>
            <a:ext cx="1274618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Aging</a:t>
            </a:r>
            <a:endParaRPr kumimoji="1" lang="ja-JP" altLang="en-US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59A5070-ED6E-3CD6-BF21-224038B2C287}"/>
              </a:ext>
            </a:extLst>
          </p:cNvPr>
          <p:cNvSpPr txBox="1"/>
          <p:nvPr/>
        </p:nvSpPr>
        <p:spPr>
          <a:xfrm>
            <a:off x="5171788" y="6442127"/>
            <a:ext cx="1274618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Health</a:t>
            </a:r>
            <a:endParaRPr kumimoji="1" lang="ja-JP" altLang="en-US" b="1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CE574B9F-1932-79BF-365F-7BF632FC3406}"/>
              </a:ext>
            </a:extLst>
          </p:cNvPr>
          <p:cNvCxnSpPr>
            <a:cxnSpLocks/>
          </p:cNvCxnSpPr>
          <p:nvPr/>
        </p:nvCxnSpPr>
        <p:spPr>
          <a:xfrm flipH="1">
            <a:off x="5700582" y="5932646"/>
            <a:ext cx="49632" cy="511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5F8537B-FC9A-EEF4-719C-9B9587AD520E}"/>
              </a:ext>
            </a:extLst>
          </p:cNvPr>
          <p:cNvCxnSpPr>
            <a:cxnSpLocks/>
          </p:cNvCxnSpPr>
          <p:nvPr/>
        </p:nvCxnSpPr>
        <p:spPr>
          <a:xfrm flipV="1">
            <a:off x="6454788" y="4384049"/>
            <a:ext cx="8933" cy="505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7F408A2-2918-105B-32C0-267DAFFFE97C}"/>
              </a:ext>
            </a:extLst>
          </p:cNvPr>
          <p:cNvSpPr txBox="1"/>
          <p:nvPr/>
        </p:nvSpPr>
        <p:spPr>
          <a:xfrm>
            <a:off x="1077192" y="4464316"/>
            <a:ext cx="279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Improvement of body condition</a:t>
            </a:r>
            <a:endParaRPr kumimoji="1" lang="ja-JP" altLang="en-US" b="1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3FE1963B-F949-4946-866A-2B3ADEBCD541}"/>
              </a:ext>
            </a:extLst>
          </p:cNvPr>
          <p:cNvCxnSpPr>
            <a:cxnSpLocks/>
          </p:cNvCxnSpPr>
          <p:nvPr/>
        </p:nvCxnSpPr>
        <p:spPr>
          <a:xfrm flipH="1" flipV="1">
            <a:off x="4752178" y="4484822"/>
            <a:ext cx="446387" cy="455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3CD0C7D-4942-21FD-1125-F09C06BCD50B}"/>
              </a:ext>
            </a:extLst>
          </p:cNvPr>
          <p:cNvSpPr txBox="1"/>
          <p:nvPr/>
        </p:nvSpPr>
        <p:spPr>
          <a:xfrm>
            <a:off x="4495799" y="4065811"/>
            <a:ext cx="693304" cy="3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6385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Effect of Alkaline ionized water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732066-7A67-AAC6-77F5-3A7CECCE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54" t="23608" r="8711" b="18294"/>
          <a:stretch/>
        </p:blipFill>
        <p:spPr>
          <a:xfrm>
            <a:off x="1293199" y="2066404"/>
            <a:ext cx="2671245" cy="35516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BD92AA-6280-4EC0-201C-7861D574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66" t="87684" r="17753" b="1104"/>
          <a:stretch/>
        </p:blipFill>
        <p:spPr>
          <a:xfrm>
            <a:off x="700885" y="6115387"/>
            <a:ext cx="3855875" cy="7426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38A500-BBB3-28C6-DF47-09DE6F54968C}"/>
              </a:ext>
            </a:extLst>
          </p:cNvPr>
          <p:cNvSpPr txBox="1"/>
          <p:nvPr/>
        </p:nvSpPr>
        <p:spPr>
          <a:xfrm>
            <a:off x="1139376" y="1468799"/>
            <a:ext cx="32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Frequency of feces</a:t>
            </a:r>
            <a:endParaRPr kumimoji="1" lang="ja-JP" altLang="en-US" sz="2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38D003-B14C-313F-D520-97379F699C67}"/>
              </a:ext>
            </a:extLst>
          </p:cNvPr>
          <p:cNvSpPr txBox="1"/>
          <p:nvPr/>
        </p:nvSpPr>
        <p:spPr>
          <a:xfrm>
            <a:off x="1260675" y="5643426"/>
            <a:ext cx="369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Before        2 weeks later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C7EE31-8646-9A95-FD9F-F6490E4D46CA}"/>
              </a:ext>
            </a:extLst>
          </p:cNvPr>
          <p:cNvSpPr txBox="1"/>
          <p:nvPr/>
        </p:nvSpPr>
        <p:spPr>
          <a:xfrm>
            <a:off x="4846475" y="5392484"/>
            <a:ext cx="664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b="1" i="0" u="none" strike="noStrike" baseline="0" dirty="0">
                <a:latin typeface="CIDFont+F5"/>
              </a:rPr>
              <a:t>Examination method</a:t>
            </a:r>
            <a:r>
              <a:rPr lang="ja-JP" altLang="en-US" sz="2000" b="1" i="0" u="none" strike="noStrike" baseline="0" dirty="0">
                <a:latin typeface="CIDFont+F3"/>
              </a:rPr>
              <a:t>：</a:t>
            </a:r>
          </a:p>
          <a:p>
            <a:pPr algn="l"/>
            <a:r>
              <a:rPr lang="en-US" altLang="ja-JP" sz="2000" i="0" u="none" strike="noStrike" baseline="0" dirty="0">
                <a:latin typeface="CIDFont+F2"/>
              </a:rPr>
              <a:t>1,000 ml/of alkaline water of pH 9.5 per day</a:t>
            </a:r>
          </a:p>
          <a:p>
            <a:pPr algn="l"/>
            <a:r>
              <a:rPr lang="en-US" altLang="ja-JP" sz="2000" i="0" u="none" strike="noStrike" baseline="0" dirty="0">
                <a:latin typeface="CIDFont+F2"/>
              </a:rPr>
              <a:t>(400 ml in the morning and balance are at an optional time),</a:t>
            </a:r>
          </a:p>
          <a:p>
            <a:pPr algn="l"/>
            <a:r>
              <a:rPr lang="en-US" altLang="ja-JP" sz="2000" i="0" u="none" strike="noStrike" baseline="0" dirty="0">
                <a:latin typeface="CIDFont+F2"/>
              </a:rPr>
              <a:t>Two weeks drinking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D5BF91-D919-FDC8-5BF7-6BE3F1C05F92}"/>
              </a:ext>
            </a:extLst>
          </p:cNvPr>
          <p:cNvSpPr txBox="1"/>
          <p:nvPr/>
        </p:nvSpPr>
        <p:spPr>
          <a:xfrm>
            <a:off x="8163211" y="1859340"/>
            <a:ext cx="2825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i="0" u="none" strike="noStrike" baseline="0" dirty="0">
                <a:solidFill>
                  <a:srgbClr val="000000"/>
                </a:solidFill>
                <a:latin typeface="CIDFont+F5"/>
              </a:rPr>
              <a:t>Inspection item</a:t>
            </a:r>
            <a:r>
              <a:rPr lang="ja-JP" altLang="en-US" sz="2400" i="0" u="none" strike="noStrike" baseline="0" dirty="0">
                <a:solidFill>
                  <a:srgbClr val="000000"/>
                </a:solidFill>
                <a:latin typeface="CIDFont+F3"/>
              </a:rPr>
              <a:t>：</a:t>
            </a:r>
          </a:p>
          <a:p>
            <a:pPr algn="l"/>
            <a:r>
              <a:rPr lang="en-US" altLang="ja-JP" sz="2400" i="0" u="none" strike="noStrike" baseline="0" dirty="0">
                <a:solidFill>
                  <a:srgbClr val="000000"/>
                </a:solidFill>
                <a:latin typeface="CIDFont+F2"/>
              </a:rPr>
              <a:t>Blood test,</a:t>
            </a:r>
          </a:p>
          <a:p>
            <a:pPr algn="l"/>
            <a:r>
              <a:rPr lang="en-US" altLang="ja-JP" sz="2400" i="0" u="none" strike="noStrike" baseline="0" dirty="0">
                <a:solidFill>
                  <a:srgbClr val="000000"/>
                </a:solidFill>
                <a:latin typeface="CIDFont+F2"/>
              </a:rPr>
              <a:t>urinalysis, </a:t>
            </a:r>
          </a:p>
          <a:p>
            <a:pPr algn="l"/>
            <a:r>
              <a:rPr lang="en-US" altLang="ja-JP" sz="2400" i="0" u="none" strike="noStrike" baseline="0" dirty="0">
                <a:solidFill>
                  <a:srgbClr val="000000"/>
                </a:solidFill>
                <a:latin typeface="CIDFont+F2"/>
              </a:rPr>
              <a:t>examination of feces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C6C6F1-AFEB-E295-7A72-FD1E53888D28}"/>
              </a:ext>
            </a:extLst>
          </p:cNvPr>
          <p:cNvSpPr txBox="1"/>
          <p:nvPr/>
        </p:nvSpPr>
        <p:spPr>
          <a:xfrm>
            <a:off x="6610536" y="1468799"/>
            <a:ext cx="32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Health condition</a:t>
            </a:r>
            <a:endParaRPr kumimoji="1" lang="ja-JP" altLang="en-US" sz="24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A82DD6-218E-88D9-EEDB-893418DB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23" t="6503" r="18895" b="1450"/>
          <a:stretch/>
        </p:blipFill>
        <p:spPr>
          <a:xfrm>
            <a:off x="4320159" y="1955812"/>
            <a:ext cx="3551681" cy="33365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B1CB53-084C-E6B2-CE6C-B01726CA9651}"/>
              </a:ext>
            </a:extLst>
          </p:cNvPr>
          <p:cNvSpPr txBox="1"/>
          <p:nvPr/>
        </p:nvSpPr>
        <p:spPr>
          <a:xfrm>
            <a:off x="7871840" y="3665919"/>
            <a:ext cx="4213480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FF0000"/>
                </a:solidFill>
              </a:rPr>
              <a:t>88% of subjects felt their health condition got improved.</a:t>
            </a:r>
          </a:p>
          <a:p>
            <a:r>
              <a:rPr lang="en-US" altLang="ja-JP" sz="2400" b="1" u="sng" dirty="0">
                <a:solidFill>
                  <a:srgbClr val="FF0000"/>
                </a:solidFill>
              </a:rPr>
              <a:t>None of them felt it got worsen.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What is ionized water generator ?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C0ED4-7FC3-8A04-0BB8-DA5F7A2B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073"/>
            <a:ext cx="10515600" cy="2420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n Japan, ionized water generators are classified as medical devices and must be approved by Ministry of Health,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Labour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and Welfare based on Japanese pharmaceutical law.</a:t>
            </a: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 ionized water generator has an electrolytic cell, and creates the water with pH 8-10 by the electrolytic reaction at the cathode thereof.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FE6DFB7-CE0D-BC66-5228-57A1E6B2DDB8}"/>
              </a:ext>
            </a:extLst>
          </p:cNvPr>
          <p:cNvGrpSpPr/>
          <p:nvPr/>
        </p:nvGrpSpPr>
        <p:grpSpPr>
          <a:xfrm>
            <a:off x="1004605" y="5112282"/>
            <a:ext cx="504000" cy="372495"/>
            <a:chOff x="1042154" y="5911273"/>
            <a:chExt cx="504000" cy="37249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8BE2937-E7F7-8485-B8EF-2A577659C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576"/>
            <a:stretch/>
          </p:blipFill>
          <p:spPr>
            <a:xfrm>
              <a:off x="1042154" y="5911273"/>
              <a:ext cx="504000" cy="372495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737E02D-2CEA-D633-F41F-0A6481559EA5}"/>
                </a:ext>
              </a:extLst>
            </p:cNvPr>
            <p:cNvCxnSpPr/>
            <p:nvPr/>
          </p:nvCxnSpPr>
          <p:spPr>
            <a:xfrm>
              <a:off x="1042154" y="5911273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FA080A-D2AF-81A1-D194-F9909A10362B}"/>
              </a:ext>
            </a:extLst>
          </p:cNvPr>
          <p:cNvSpPr txBox="1"/>
          <p:nvPr/>
        </p:nvSpPr>
        <p:spPr>
          <a:xfrm>
            <a:off x="537565" y="5610869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Stop Valve</a:t>
            </a:r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44F7FF-6EC8-79E7-B7E4-B8DFD6D2173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508605" y="5298529"/>
            <a:ext cx="86710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8E939-0D3F-4942-F949-C745E75EA8C3}"/>
              </a:ext>
            </a:extLst>
          </p:cNvPr>
          <p:cNvSpPr txBox="1"/>
          <p:nvPr/>
        </p:nvSpPr>
        <p:spPr>
          <a:xfrm>
            <a:off x="2366190" y="4698364"/>
            <a:ext cx="149886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Line pump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C655AA2-95FD-E90C-9375-79A87C8322E2}"/>
              </a:ext>
            </a:extLst>
          </p:cNvPr>
          <p:cNvGrpSpPr/>
          <p:nvPr/>
        </p:nvGrpSpPr>
        <p:grpSpPr>
          <a:xfrm>
            <a:off x="4470637" y="5210759"/>
            <a:ext cx="504000" cy="372495"/>
            <a:chOff x="1042154" y="5911273"/>
            <a:chExt cx="504000" cy="372495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636AB4F-33C1-89E3-8FFE-EC0D1E61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576"/>
            <a:stretch/>
          </p:blipFill>
          <p:spPr>
            <a:xfrm>
              <a:off x="1042154" y="5911273"/>
              <a:ext cx="504000" cy="372495"/>
            </a:xfrm>
            <a:prstGeom prst="rect">
              <a:avLst/>
            </a:prstGeom>
          </p:spPr>
        </p:pic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05534B0-4DAD-8DB1-2564-32C05DFC2C9B}"/>
                </a:ext>
              </a:extLst>
            </p:cNvPr>
            <p:cNvCxnSpPr/>
            <p:nvPr/>
          </p:nvCxnSpPr>
          <p:spPr>
            <a:xfrm>
              <a:off x="1042154" y="5911273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6FE19EA-66F6-2C4E-9D79-C01F2BEA0D26}"/>
              </a:ext>
            </a:extLst>
          </p:cNvPr>
          <p:cNvCxnSpPr>
            <a:cxnSpLocks/>
          </p:cNvCxnSpPr>
          <p:nvPr/>
        </p:nvCxnSpPr>
        <p:spPr>
          <a:xfrm>
            <a:off x="3865052" y="5364397"/>
            <a:ext cx="6055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399477-ED91-17EC-6565-635396EE7178}"/>
              </a:ext>
            </a:extLst>
          </p:cNvPr>
          <p:cNvSpPr/>
          <p:nvPr/>
        </p:nvSpPr>
        <p:spPr>
          <a:xfrm>
            <a:off x="2139885" y="4193170"/>
            <a:ext cx="3082564" cy="18382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9C520B-31B6-9568-E455-09C26DD84C0F}"/>
              </a:ext>
            </a:extLst>
          </p:cNvPr>
          <p:cNvSpPr txBox="1"/>
          <p:nvPr/>
        </p:nvSpPr>
        <p:spPr>
          <a:xfrm>
            <a:off x="1878634" y="6052329"/>
            <a:ext cx="345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 case of lower source water flow/pressure</a:t>
            </a:r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D6FDDD8-4D87-288F-5141-9F65007216CF}"/>
              </a:ext>
            </a:extLst>
          </p:cNvPr>
          <p:cNvCxnSpPr>
            <a:cxnSpLocks/>
          </p:cNvCxnSpPr>
          <p:nvPr/>
        </p:nvCxnSpPr>
        <p:spPr>
          <a:xfrm flipV="1">
            <a:off x="4974637" y="5364396"/>
            <a:ext cx="86710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E12DC15-6AFB-1865-13E8-001E6AD158BD}"/>
              </a:ext>
            </a:extLst>
          </p:cNvPr>
          <p:cNvGrpSpPr/>
          <p:nvPr/>
        </p:nvGrpSpPr>
        <p:grpSpPr>
          <a:xfrm>
            <a:off x="5853729" y="5039020"/>
            <a:ext cx="504000" cy="519016"/>
            <a:chOff x="6602666" y="4551843"/>
            <a:chExt cx="504000" cy="519016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013E55D-BA1A-076A-D7EE-5B9CAB061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576"/>
            <a:stretch/>
          </p:blipFill>
          <p:spPr>
            <a:xfrm>
              <a:off x="6602666" y="4698364"/>
              <a:ext cx="504000" cy="372495"/>
            </a:xfrm>
            <a:prstGeom prst="rect">
              <a:avLst/>
            </a:prstGeom>
          </p:spPr>
        </p:pic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45A70DCA-A356-AB8C-350E-0B605EAC69AA}"/>
                </a:ext>
              </a:extLst>
            </p:cNvPr>
            <p:cNvSpPr/>
            <p:nvPr/>
          </p:nvSpPr>
          <p:spPr>
            <a:xfrm>
              <a:off x="6807532" y="4551843"/>
              <a:ext cx="94268" cy="292231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59D23F8-31D8-EEC5-9746-C8057792254B}"/>
              </a:ext>
            </a:extLst>
          </p:cNvPr>
          <p:cNvSpPr/>
          <p:nvPr/>
        </p:nvSpPr>
        <p:spPr>
          <a:xfrm>
            <a:off x="5946449" y="5112282"/>
            <a:ext cx="299101" cy="1300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910077C-0B5F-178E-3E41-090D3C79EEB1}"/>
              </a:ext>
            </a:extLst>
          </p:cNvPr>
          <p:cNvCxnSpPr/>
          <p:nvPr/>
        </p:nvCxnSpPr>
        <p:spPr>
          <a:xfrm>
            <a:off x="5838008" y="5112282"/>
            <a:ext cx="5159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0237B-C6DC-85B1-DB5E-F963FE8A5FC5}"/>
              </a:ext>
            </a:extLst>
          </p:cNvPr>
          <p:cNvSpPr txBox="1"/>
          <p:nvPr/>
        </p:nvSpPr>
        <p:spPr>
          <a:xfrm>
            <a:off x="5352059" y="5477137"/>
            <a:ext cx="198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Decompression valve</a:t>
            </a:r>
            <a:endParaRPr kumimoji="1" lang="ja-JP" altLang="en-US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A25BABF-B1A5-4891-9E6D-D9CEA56B4B52}"/>
              </a:ext>
            </a:extLst>
          </p:cNvPr>
          <p:cNvCxnSpPr>
            <a:cxnSpLocks/>
          </p:cNvCxnSpPr>
          <p:nvPr/>
        </p:nvCxnSpPr>
        <p:spPr>
          <a:xfrm>
            <a:off x="6369713" y="5351787"/>
            <a:ext cx="905550" cy="20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52A3EA5-2375-93B9-0E75-74B54749EB4F}"/>
              </a:ext>
            </a:extLst>
          </p:cNvPr>
          <p:cNvSpPr/>
          <p:nvPr/>
        </p:nvSpPr>
        <p:spPr>
          <a:xfrm>
            <a:off x="5327894" y="3792642"/>
            <a:ext cx="4004641" cy="2836233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49220BD-976E-B608-2507-8D848EAB3A62}"/>
              </a:ext>
            </a:extLst>
          </p:cNvPr>
          <p:cNvCxnSpPr>
            <a:cxnSpLocks/>
          </p:cNvCxnSpPr>
          <p:nvPr/>
        </p:nvCxnSpPr>
        <p:spPr>
          <a:xfrm flipH="1">
            <a:off x="6723366" y="5682864"/>
            <a:ext cx="551897" cy="462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49E46B3-D4EA-E3E1-8E4D-2EEAB63A72C0}"/>
              </a:ext>
            </a:extLst>
          </p:cNvPr>
          <p:cNvSpPr txBox="1"/>
          <p:nvPr/>
        </p:nvSpPr>
        <p:spPr>
          <a:xfrm>
            <a:off x="5945233" y="6167519"/>
            <a:ext cx="97262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drain</a:t>
            </a:r>
            <a:endParaRPr kumimoji="1" lang="ja-JP" altLang="en-US" dirty="0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EB98E508-B05B-9928-1587-3973E01452BE}"/>
              </a:ext>
            </a:extLst>
          </p:cNvPr>
          <p:cNvCxnSpPr>
            <a:cxnSpLocks/>
          </p:cNvCxnSpPr>
          <p:nvPr/>
        </p:nvCxnSpPr>
        <p:spPr>
          <a:xfrm>
            <a:off x="9046160" y="5595055"/>
            <a:ext cx="715579" cy="492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371AD64-FB43-C471-4CBF-C20217BF7912}"/>
              </a:ext>
            </a:extLst>
          </p:cNvPr>
          <p:cNvSpPr txBox="1"/>
          <p:nvPr/>
        </p:nvSpPr>
        <p:spPr>
          <a:xfrm>
            <a:off x="9437980" y="6147493"/>
            <a:ext cx="148768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Acidic water</a:t>
            </a:r>
            <a:endParaRPr kumimoji="1" lang="ja-JP" altLang="en-US" dirty="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0E780E49-B825-D3E3-49F3-306A0BB9793F}"/>
              </a:ext>
            </a:extLst>
          </p:cNvPr>
          <p:cNvCxnSpPr>
            <a:cxnSpLocks/>
          </p:cNvCxnSpPr>
          <p:nvPr/>
        </p:nvCxnSpPr>
        <p:spPr>
          <a:xfrm>
            <a:off x="9075292" y="4809787"/>
            <a:ext cx="6654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柱 63">
            <a:extLst>
              <a:ext uri="{FF2B5EF4-FFF2-40B4-BE49-F238E27FC236}">
                <a16:creationId xmlns:a16="http://schemas.microsoft.com/office/drawing/2014/main" id="{BFF57C73-71F8-732C-0210-C2E6CEBA9ADC}"/>
              </a:ext>
            </a:extLst>
          </p:cNvPr>
          <p:cNvSpPr/>
          <p:nvPr/>
        </p:nvSpPr>
        <p:spPr>
          <a:xfrm>
            <a:off x="9761919" y="3623550"/>
            <a:ext cx="2117715" cy="21152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Pool tank</a:t>
            </a:r>
            <a:endParaRPr kumimoji="1" lang="ja-JP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66E7D69-2865-C94F-715D-76187905C37B}"/>
              </a:ext>
            </a:extLst>
          </p:cNvPr>
          <p:cNvSpPr txBox="1"/>
          <p:nvPr/>
        </p:nvSpPr>
        <p:spPr>
          <a:xfrm>
            <a:off x="566003" y="3773447"/>
            <a:ext cx="3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/>
              <a:t>Example of NDX-3000LMW</a:t>
            </a:r>
            <a:endParaRPr kumimoji="1" lang="ja-JP" altLang="en-US" b="1" u="sng" dirty="0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D34BD8D4-D584-92DC-A469-CB715D577F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80" t="11451" r="17332" b="762"/>
          <a:stretch/>
        </p:blipFill>
        <p:spPr>
          <a:xfrm>
            <a:off x="7275353" y="4018264"/>
            <a:ext cx="1799939" cy="24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Products (Residential)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6E0D58-FDDF-505C-34F5-A245A34C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51" b="2201"/>
          <a:stretch/>
        </p:blipFill>
        <p:spPr>
          <a:xfrm>
            <a:off x="689066" y="1711741"/>
            <a:ext cx="2221774" cy="194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D2C75-D814-E81F-711A-07CE6C1EEC93}"/>
              </a:ext>
            </a:extLst>
          </p:cNvPr>
          <p:cNvSpPr txBox="1"/>
          <p:nvPr/>
        </p:nvSpPr>
        <p:spPr>
          <a:xfrm>
            <a:off x="2769141" y="1711741"/>
            <a:ext cx="93537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Water Supply Specifications </a:t>
            </a:r>
            <a:r>
              <a:rPr lang="en-US" altLang="ja-JP" dirty="0"/>
              <a:t>: 3 types </a:t>
            </a:r>
          </a:p>
          <a:p>
            <a:r>
              <a:rPr lang="en-US" altLang="ja-JP" dirty="0"/>
              <a:t>                                            (alkaline ionized water/acidic ionized water/purified water)</a:t>
            </a:r>
          </a:p>
          <a:p>
            <a:r>
              <a:rPr lang="en-US" altLang="ja-JP" b="1" dirty="0"/>
              <a:t>Ionized alkaline water </a:t>
            </a:r>
            <a:r>
              <a:rPr lang="en-US" altLang="ja-JP" dirty="0"/>
              <a:t>: 3 stages (pH8.5, pH9, pH9.5) with a margin pH+/- 0.5</a:t>
            </a:r>
          </a:p>
          <a:p>
            <a:r>
              <a:rPr lang="en-US" altLang="ja-JP" b="1" dirty="0"/>
              <a:t>Filtration flow rate (at 0.1MPa) </a:t>
            </a:r>
            <a:r>
              <a:rPr lang="en-US" altLang="ja-JP" dirty="0"/>
              <a:t>: 4.0L / min</a:t>
            </a:r>
          </a:p>
          <a:p>
            <a:r>
              <a:rPr kumimoji="1" lang="en-US" altLang="ja-JP" b="1" dirty="0"/>
              <a:t>Flood water amount </a:t>
            </a:r>
            <a:r>
              <a:rPr kumimoji="1" lang="en-US" altLang="ja-JP" dirty="0"/>
              <a:t>: </a:t>
            </a:r>
            <a:r>
              <a:rPr lang="en-US" altLang="ja-JP" dirty="0"/>
              <a:t>Ionized alkaline</a:t>
            </a:r>
            <a:r>
              <a:rPr kumimoji="1" lang="en-US" altLang="ja-JP" dirty="0"/>
              <a:t> water: Approximately 3.2 L / min,</a:t>
            </a:r>
          </a:p>
          <a:p>
            <a:r>
              <a:rPr lang="en-US" altLang="ja-JP" dirty="0"/>
              <a:t>                                  </a:t>
            </a:r>
            <a:r>
              <a:rPr kumimoji="1" lang="en-US" altLang="ja-JP" dirty="0"/>
              <a:t> Acidic water: Approximately 0.8 L / min</a:t>
            </a:r>
          </a:p>
          <a:p>
            <a:r>
              <a:rPr kumimoji="1" lang="en-US" altLang="ja-JP" dirty="0"/>
              <a:t>                                   * When purifying water: Approximately 3.2 L / min</a:t>
            </a:r>
          </a:p>
          <a:p>
            <a:r>
              <a:rPr lang="en-US" altLang="ja-JP" dirty="0"/>
              <a:t>                                    </a:t>
            </a:r>
            <a:r>
              <a:rPr kumimoji="1" lang="en-US" altLang="ja-JP" dirty="0"/>
              <a:t> (water discharged from the switching cock)</a:t>
            </a:r>
          </a:p>
          <a:p>
            <a:r>
              <a:rPr kumimoji="1" lang="en-US" altLang="ja-JP" b="1" dirty="0"/>
              <a:t>Lif</a:t>
            </a:r>
            <a:r>
              <a:rPr lang="en-US" altLang="ja-JP" b="1" dirty="0"/>
              <a:t>etime of electrolytic cell </a:t>
            </a:r>
            <a:r>
              <a:rPr lang="en-US" altLang="ja-JP" dirty="0"/>
              <a:t>: 1,500 hours</a:t>
            </a:r>
          </a:p>
          <a:p>
            <a:endParaRPr lang="en-US" altLang="ja-JP" dirty="0"/>
          </a:p>
          <a:p>
            <a:r>
              <a:rPr kumimoji="1" lang="en-US" altLang="ja-JP" b="1" dirty="0"/>
              <a:t>Water purification Capacity </a:t>
            </a:r>
            <a:r>
              <a:rPr kumimoji="1" lang="en-US" altLang="ja-JP" dirty="0"/>
              <a:t>: Free residual chlorine, Turbidity, Soluble lead,</a:t>
            </a:r>
          </a:p>
          <a:p>
            <a:r>
              <a:rPr lang="en-US" altLang="ja-JP" dirty="0"/>
              <a:t>                                             </a:t>
            </a:r>
            <a:r>
              <a:rPr kumimoji="1" lang="en-US" altLang="ja-JP" dirty="0"/>
              <a:t> CAT(pesticide), 2-MIB (moldy odor), Total trihalomethane,</a:t>
            </a:r>
          </a:p>
          <a:p>
            <a:r>
              <a:rPr kumimoji="1" lang="en-US" altLang="ja-JP" dirty="0"/>
              <a:t>                                              Chloroform, Bromodichloromethane, Bromoform, </a:t>
            </a:r>
          </a:p>
          <a:p>
            <a:r>
              <a:rPr lang="en-US" altLang="ja-JP" dirty="0"/>
              <a:t>                                              </a:t>
            </a:r>
            <a:r>
              <a:rPr kumimoji="1" lang="en-US" altLang="ja-JP" dirty="0"/>
              <a:t>Dibromochloromethane, Tetrachlorethylene,</a:t>
            </a:r>
          </a:p>
          <a:p>
            <a:r>
              <a:rPr lang="en-US" altLang="ja-JP" dirty="0"/>
              <a:t>                                              Trichlorethylene</a:t>
            </a:r>
            <a:endParaRPr kumimoji="1" lang="en-US" altLang="ja-JP" dirty="0"/>
          </a:p>
          <a:p>
            <a:r>
              <a:rPr kumimoji="1" lang="en-US" altLang="ja-JP" b="1" dirty="0"/>
              <a:t>Estimated time to replace filter </a:t>
            </a:r>
            <a:r>
              <a:rPr kumimoji="1" lang="en-US" altLang="ja-JP" dirty="0"/>
              <a:t>: About 12 months</a:t>
            </a:r>
            <a:r>
              <a:rPr lang="ja-JP" altLang="en-US" dirty="0"/>
              <a:t> </a:t>
            </a:r>
            <a:r>
              <a:rPr kumimoji="1" lang="en-US" altLang="ja-JP" dirty="0"/>
              <a:t>(based on free residual chlorine)</a:t>
            </a:r>
          </a:p>
          <a:p>
            <a:r>
              <a:rPr lang="en-US" altLang="ja-JP" dirty="0"/>
              <a:t>                                                      </a:t>
            </a:r>
            <a:r>
              <a:rPr kumimoji="1" lang="en-US" altLang="ja-JP" dirty="0"/>
              <a:t> for using about 33L per day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83F209-353D-3594-ED73-E9DC957F880F}"/>
              </a:ext>
            </a:extLst>
          </p:cNvPr>
          <p:cNvSpPr txBox="1"/>
          <p:nvPr/>
        </p:nvSpPr>
        <p:spPr>
          <a:xfrm>
            <a:off x="626473" y="3591671"/>
            <a:ext cx="23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Human Water</a:t>
            </a:r>
          </a:p>
          <a:p>
            <a:pPr algn="ctr"/>
            <a:r>
              <a:rPr lang="en-US" altLang="ja-JP" sz="2000" b="1" dirty="0"/>
              <a:t>HU-150</a:t>
            </a:r>
            <a:endParaRPr kumimoji="1" lang="ja-JP" altLang="en-US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4BFA7D-F1FB-86B2-0C3C-C9372E16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60" b="4008"/>
          <a:stretch/>
        </p:blipFill>
        <p:spPr>
          <a:xfrm flipH="1">
            <a:off x="952970" y="4318259"/>
            <a:ext cx="1631373" cy="165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B5027B-3CAF-8A49-C648-CFF6686070E0}"/>
              </a:ext>
            </a:extLst>
          </p:cNvPr>
          <p:cNvSpPr txBox="1"/>
          <p:nvPr/>
        </p:nvSpPr>
        <p:spPr>
          <a:xfrm>
            <a:off x="768172" y="5974259"/>
            <a:ext cx="206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C</a:t>
            </a:r>
            <a:r>
              <a:rPr kumimoji="1" lang="en-US" altLang="ja-JP" b="1" dirty="0"/>
              <a:t>artridge filter</a:t>
            </a:r>
          </a:p>
          <a:p>
            <a:pPr algn="ctr"/>
            <a:r>
              <a:rPr kumimoji="1" lang="en-US" altLang="ja-JP" b="1" dirty="0"/>
              <a:t>HUR-K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8000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Products (Residential)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D2C75-D814-E81F-711A-07CE6C1EEC93}"/>
              </a:ext>
            </a:extLst>
          </p:cNvPr>
          <p:cNvSpPr txBox="1"/>
          <p:nvPr/>
        </p:nvSpPr>
        <p:spPr>
          <a:xfrm>
            <a:off x="2769141" y="1711741"/>
            <a:ext cx="93537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Water Supply Specifications </a:t>
            </a:r>
            <a:r>
              <a:rPr lang="en-US" altLang="ja-JP" dirty="0"/>
              <a:t>: 3 types </a:t>
            </a:r>
          </a:p>
          <a:p>
            <a:r>
              <a:rPr lang="en-US" altLang="ja-JP" dirty="0"/>
              <a:t>                                            (alkaline ionized water/acidic ionized water/purified water)</a:t>
            </a:r>
          </a:p>
          <a:p>
            <a:r>
              <a:rPr lang="en-US" altLang="ja-JP" b="1" dirty="0"/>
              <a:t>Ionized alkaline water </a:t>
            </a:r>
            <a:r>
              <a:rPr lang="en-US" altLang="ja-JP" dirty="0"/>
              <a:t>: 3 stages (pH8.5, pH9, pH9.5) with a margin pH+/- 0.5</a:t>
            </a:r>
          </a:p>
          <a:p>
            <a:r>
              <a:rPr lang="en-US" altLang="ja-JP" b="1" dirty="0"/>
              <a:t>Filtration flow rate (at 0.1MPa) </a:t>
            </a:r>
            <a:r>
              <a:rPr lang="en-US" altLang="ja-JP" dirty="0"/>
              <a:t>: 4.0L / min</a:t>
            </a:r>
          </a:p>
          <a:p>
            <a:r>
              <a:rPr kumimoji="1" lang="en-US" altLang="ja-JP" b="1" dirty="0"/>
              <a:t>Flood water amount </a:t>
            </a:r>
            <a:r>
              <a:rPr kumimoji="1" lang="en-US" altLang="ja-JP" dirty="0"/>
              <a:t>: </a:t>
            </a:r>
            <a:r>
              <a:rPr lang="en-US" altLang="ja-JP" dirty="0"/>
              <a:t>Ionized alkaline</a:t>
            </a:r>
            <a:r>
              <a:rPr kumimoji="1" lang="en-US" altLang="ja-JP" dirty="0"/>
              <a:t> water: Approximately 3.2 L / min,</a:t>
            </a:r>
          </a:p>
          <a:p>
            <a:r>
              <a:rPr lang="en-US" altLang="ja-JP" dirty="0"/>
              <a:t>                                  </a:t>
            </a:r>
            <a:r>
              <a:rPr kumimoji="1" lang="en-US" altLang="ja-JP" dirty="0"/>
              <a:t> Acidic water: Approximately 0.8 L / min</a:t>
            </a:r>
          </a:p>
          <a:p>
            <a:r>
              <a:rPr kumimoji="1" lang="en-US" altLang="ja-JP" dirty="0"/>
              <a:t>                                   * When purifying water: Approximately 3.2 L / min</a:t>
            </a:r>
          </a:p>
          <a:p>
            <a:r>
              <a:rPr lang="en-US" altLang="ja-JP" dirty="0"/>
              <a:t>                                    </a:t>
            </a:r>
            <a:r>
              <a:rPr kumimoji="1" lang="en-US" altLang="ja-JP" dirty="0"/>
              <a:t> (water discharged from the switching cock)</a:t>
            </a:r>
          </a:p>
          <a:p>
            <a:r>
              <a:rPr kumimoji="1" lang="en-US" altLang="ja-JP" b="1" dirty="0"/>
              <a:t>Lif</a:t>
            </a:r>
            <a:r>
              <a:rPr lang="en-US" altLang="ja-JP" b="1" dirty="0"/>
              <a:t>etime of electrolytic cell </a:t>
            </a:r>
            <a:r>
              <a:rPr lang="en-US" altLang="ja-JP" dirty="0"/>
              <a:t>: 1,200 hours</a:t>
            </a:r>
          </a:p>
          <a:p>
            <a:endParaRPr lang="en-US" altLang="ja-JP" dirty="0"/>
          </a:p>
          <a:p>
            <a:r>
              <a:rPr kumimoji="1" lang="en-US" altLang="ja-JP" b="1" dirty="0"/>
              <a:t>Water purification Capacity </a:t>
            </a:r>
            <a:r>
              <a:rPr kumimoji="1" lang="en-US" altLang="ja-JP" dirty="0"/>
              <a:t>: Free residual chlorine, Turbidity, Soluble lead,</a:t>
            </a:r>
          </a:p>
          <a:p>
            <a:r>
              <a:rPr lang="en-US" altLang="ja-JP" dirty="0"/>
              <a:t>                                             </a:t>
            </a:r>
            <a:r>
              <a:rPr kumimoji="1" lang="en-US" altLang="ja-JP" dirty="0"/>
              <a:t> CAT(pesticide), 2-MIB (moldy odor), Total trihalomethane,</a:t>
            </a:r>
          </a:p>
          <a:p>
            <a:r>
              <a:rPr kumimoji="1" lang="en-US" altLang="ja-JP" dirty="0"/>
              <a:t>                                              Chloroform, Bromodichloromethane, Bromoform, </a:t>
            </a:r>
          </a:p>
          <a:p>
            <a:r>
              <a:rPr lang="en-US" altLang="ja-JP" dirty="0"/>
              <a:t>                                              </a:t>
            </a:r>
            <a:r>
              <a:rPr kumimoji="1" lang="en-US" altLang="ja-JP" dirty="0"/>
              <a:t>Dibromochloromethane, Tetrachlorethylene,</a:t>
            </a:r>
          </a:p>
          <a:p>
            <a:r>
              <a:rPr lang="en-US" altLang="ja-JP" dirty="0"/>
              <a:t>                                              Trichlorethylene</a:t>
            </a:r>
            <a:endParaRPr kumimoji="1" lang="en-US" altLang="ja-JP" dirty="0"/>
          </a:p>
          <a:p>
            <a:r>
              <a:rPr kumimoji="1" lang="en-US" altLang="ja-JP" b="1" dirty="0"/>
              <a:t>Estimated time to replace filter </a:t>
            </a:r>
            <a:r>
              <a:rPr kumimoji="1" lang="en-US" altLang="ja-JP" dirty="0"/>
              <a:t>: About 12 months</a:t>
            </a:r>
            <a:r>
              <a:rPr lang="ja-JP" altLang="en-US" dirty="0"/>
              <a:t> </a:t>
            </a:r>
            <a:r>
              <a:rPr kumimoji="1" lang="en-US" altLang="ja-JP" dirty="0"/>
              <a:t>(based on free residual chlorine)</a:t>
            </a:r>
          </a:p>
          <a:p>
            <a:r>
              <a:rPr lang="en-US" altLang="ja-JP" dirty="0"/>
              <a:t>                                                      </a:t>
            </a:r>
            <a:r>
              <a:rPr kumimoji="1" lang="en-US" altLang="ja-JP" dirty="0"/>
              <a:t> for using about 33L per day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83F209-353D-3594-ED73-E9DC957F880F}"/>
              </a:ext>
            </a:extLst>
          </p:cNvPr>
          <p:cNvSpPr txBox="1"/>
          <p:nvPr/>
        </p:nvSpPr>
        <p:spPr>
          <a:xfrm>
            <a:off x="626473" y="3591671"/>
            <a:ext cx="23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Alkali</a:t>
            </a:r>
            <a:endParaRPr kumimoji="1" lang="en-US" altLang="ja-JP" sz="2000" b="1" dirty="0"/>
          </a:p>
          <a:p>
            <a:pPr algn="ctr"/>
            <a:r>
              <a:rPr kumimoji="1" lang="en-US" altLang="ja-JP" sz="2000" b="1" dirty="0"/>
              <a:t>NDX-501LM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B5027B-3CAF-8A49-C648-CFF6686070E0}"/>
              </a:ext>
            </a:extLst>
          </p:cNvPr>
          <p:cNvSpPr txBox="1"/>
          <p:nvPr/>
        </p:nvSpPr>
        <p:spPr>
          <a:xfrm>
            <a:off x="768172" y="5974259"/>
            <a:ext cx="206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C</a:t>
            </a:r>
            <a:r>
              <a:rPr kumimoji="1" lang="en-US" altLang="ja-JP" b="1" dirty="0"/>
              <a:t>artridge filter</a:t>
            </a:r>
          </a:p>
          <a:p>
            <a:pPr algn="ctr"/>
            <a:r>
              <a:rPr lang="en-US" altLang="ja-JP" b="1" dirty="0"/>
              <a:t>AR501K2</a:t>
            </a:r>
            <a:endParaRPr kumimoji="1"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2341A8-70CC-E648-5C3F-1CE9A4A8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46" y="1711741"/>
            <a:ext cx="1613811" cy="17379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CB8170-BE6A-53BA-D283-1F8B5B04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86" b="-2168"/>
          <a:stretch/>
        </p:blipFill>
        <p:spPr>
          <a:xfrm>
            <a:off x="1239948" y="4283469"/>
            <a:ext cx="1366909" cy="16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5CC19-09A6-F008-9AD3-E4FA854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  <a:gradFill flip="none" rotWithShape="1">
            <a:gsLst>
              <a:gs pos="0">
                <a:srgbClr val="95B6E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Products (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Industrial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D2C75-D814-E81F-711A-07CE6C1EEC93}"/>
              </a:ext>
            </a:extLst>
          </p:cNvPr>
          <p:cNvSpPr txBox="1"/>
          <p:nvPr/>
        </p:nvSpPr>
        <p:spPr>
          <a:xfrm>
            <a:off x="2769141" y="1711741"/>
            <a:ext cx="93537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Water Specifications </a:t>
            </a:r>
            <a:r>
              <a:rPr lang="en-US" altLang="ja-JP" dirty="0"/>
              <a:t>: 2 types  (alkaline ionized water/acidic ionized water)</a:t>
            </a:r>
          </a:p>
          <a:p>
            <a:r>
              <a:rPr lang="en-US" altLang="ja-JP" b="1" dirty="0"/>
              <a:t>pH </a:t>
            </a:r>
            <a:r>
              <a:rPr lang="en-US" altLang="ja-JP" dirty="0"/>
              <a:t>: Alkaline pH7.0~10.0 / Acidic pH7.0~4.0 *depending on water quality</a:t>
            </a:r>
          </a:p>
          <a:p>
            <a:r>
              <a:rPr lang="en-US" altLang="ja-JP" b="1" dirty="0"/>
              <a:t>Water discharge amount </a:t>
            </a:r>
            <a:r>
              <a:rPr lang="en-US" altLang="ja-JP" dirty="0"/>
              <a:t>: Alkaline ionized water 3,000L / hour</a:t>
            </a:r>
          </a:p>
          <a:p>
            <a:r>
              <a:rPr lang="en-US" altLang="ja-JP" dirty="0"/>
              <a:t>       (0.25~0.30MPa)           Acid ionized water 1,500L / hour</a:t>
            </a:r>
          </a:p>
          <a:p>
            <a:r>
              <a:rPr lang="en-US" altLang="ja-JP" b="1" dirty="0"/>
              <a:t>Continuous production hour </a:t>
            </a:r>
            <a:r>
              <a:rPr lang="en-US" altLang="ja-JP" dirty="0"/>
              <a:t>: 23hours (69,000L)</a:t>
            </a:r>
          </a:p>
          <a:p>
            <a:r>
              <a:rPr lang="en-US" altLang="ja-JP" dirty="0"/>
              <a:t>                                                   138,000 bottles x 500ml bottle per day</a:t>
            </a:r>
          </a:p>
          <a:p>
            <a:r>
              <a:rPr kumimoji="1" lang="en-US" altLang="ja-JP" b="1" dirty="0"/>
              <a:t>Electrolysis capacity : </a:t>
            </a:r>
            <a:r>
              <a:rPr kumimoji="1" lang="en-US" altLang="ja-JP" dirty="0"/>
              <a:t>pH adjustment 5 stages</a:t>
            </a:r>
            <a:endParaRPr lang="en-US" altLang="ja-JP" dirty="0"/>
          </a:p>
          <a:p>
            <a:r>
              <a:rPr lang="en-US" altLang="ja-JP" b="1" dirty="0"/>
              <a:t>Electrode material </a:t>
            </a:r>
            <a:r>
              <a:rPr lang="en-US" altLang="ja-JP" dirty="0"/>
              <a:t>: Titanium (platinum group surface treatment)</a:t>
            </a:r>
          </a:p>
          <a:p>
            <a:r>
              <a:rPr lang="en-US" altLang="ja-JP" dirty="0"/>
              <a:t>                                  both anode(+) &amp; cathode(-)</a:t>
            </a:r>
          </a:p>
          <a:p>
            <a:r>
              <a:rPr lang="en-US" altLang="ja-JP" b="1" dirty="0"/>
              <a:t>Feature</a:t>
            </a:r>
            <a:r>
              <a:rPr lang="en-US" altLang="ja-JP" dirty="0"/>
              <a:t> : </a:t>
            </a:r>
          </a:p>
          <a:p>
            <a:r>
              <a:rPr lang="ja-JP" altLang="en-US" dirty="0"/>
              <a:t>① </a:t>
            </a:r>
            <a:r>
              <a:rPr lang="en-US" altLang="ja-JP" dirty="0"/>
              <a:t>F.F (Flip-flop) method</a:t>
            </a:r>
          </a:p>
          <a:p>
            <a:r>
              <a:rPr lang="en-US" altLang="ja-JP" dirty="0"/>
              <a:t>    Different from conventional products, 3000LMW can generate alkaline water</a:t>
            </a:r>
          </a:p>
          <a:p>
            <a:r>
              <a:rPr lang="en-US" altLang="ja-JP" dirty="0"/>
              <a:t>    continuously by improvement of own valve and development of electrode material,</a:t>
            </a:r>
          </a:p>
          <a:p>
            <a:r>
              <a:rPr lang="en-US" altLang="ja-JP" dirty="0"/>
              <a:t>    allowing change of the polarity of the electrodes at a regular intervals to prevent</a:t>
            </a:r>
          </a:p>
          <a:p>
            <a:r>
              <a:rPr lang="en-US" altLang="ja-JP" dirty="0"/>
              <a:t>    of adhesion of calcium in the electrolytic cell.</a:t>
            </a:r>
          </a:p>
          <a:p>
            <a:r>
              <a:rPr lang="ja-JP" altLang="en-US" dirty="0"/>
              <a:t>② </a:t>
            </a:r>
            <a:r>
              <a:rPr lang="en-US" altLang="ja-JP" dirty="0"/>
              <a:t>No daily chemical cleaning required</a:t>
            </a:r>
          </a:p>
          <a:p>
            <a:r>
              <a:rPr lang="ja-JP" altLang="en-US" dirty="0"/>
              <a:t>③ </a:t>
            </a:r>
            <a:r>
              <a:rPr lang="en-US" altLang="ja-JP" dirty="0"/>
              <a:t>Improvement of durability of electrolysis against adhesion of scale activated by</a:t>
            </a:r>
          </a:p>
          <a:p>
            <a:r>
              <a:rPr lang="en-US" altLang="ja-JP" dirty="0"/>
              <a:t>     electrolyzing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83F209-353D-3594-ED73-E9DC957F880F}"/>
              </a:ext>
            </a:extLst>
          </p:cNvPr>
          <p:cNvSpPr txBox="1"/>
          <p:nvPr/>
        </p:nvSpPr>
        <p:spPr>
          <a:xfrm>
            <a:off x="626472" y="3468048"/>
            <a:ext cx="234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NDX-3000LMW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B5027B-3CAF-8A49-C648-CFF6686070E0}"/>
              </a:ext>
            </a:extLst>
          </p:cNvPr>
          <p:cNvSpPr txBox="1"/>
          <p:nvPr/>
        </p:nvSpPr>
        <p:spPr>
          <a:xfrm>
            <a:off x="480767" y="5974259"/>
            <a:ext cx="249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F.F Electrolytic cell</a:t>
            </a:r>
          </a:p>
          <a:p>
            <a:pPr algn="ctr"/>
            <a:r>
              <a:rPr lang="en-US" altLang="ja-JP" b="1" dirty="0"/>
              <a:t>Assembly</a:t>
            </a:r>
            <a:endParaRPr kumimoji="1" lang="en-US" altLang="ja-JP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B18A7C-155B-BCC5-F417-50D5FE3C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51" b="762"/>
          <a:stretch/>
        </p:blipFill>
        <p:spPr>
          <a:xfrm>
            <a:off x="893251" y="1773000"/>
            <a:ext cx="1751647" cy="165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3B9BB19-28D5-831E-0162-49512B7E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64" y="3868158"/>
            <a:ext cx="1579576" cy="21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910</Words>
  <Application>Microsoft Office PowerPoint</Application>
  <PresentationFormat>ワイド画面</PresentationFormat>
  <Paragraphs>125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CIDFont+F1</vt:lpstr>
      <vt:lpstr>CIDFont+F2</vt:lpstr>
      <vt:lpstr>CIDFont+F3</vt:lpstr>
      <vt:lpstr>CIDFont+F5</vt:lpstr>
      <vt:lpstr>Meiryo UI</vt:lpstr>
      <vt:lpstr>游ゴシック</vt:lpstr>
      <vt:lpstr>游ゴシック Light</vt:lpstr>
      <vt:lpstr>Arial</vt:lpstr>
      <vt:lpstr>Office テーマ</vt:lpstr>
      <vt:lpstr>OSG brand Water Ionizer</vt:lpstr>
      <vt:lpstr>OSG Corporation</vt:lpstr>
      <vt:lpstr>Prerequisite Background</vt:lpstr>
      <vt:lpstr>Why alkaline ionized water ?</vt:lpstr>
      <vt:lpstr>Effect of Alkaline ionized water</vt:lpstr>
      <vt:lpstr>What is ionized water generator ?</vt:lpstr>
      <vt:lpstr>Products (Residential)①</vt:lpstr>
      <vt:lpstr>Products (Residential)②</vt:lpstr>
      <vt:lpstr>Products (Industrial)③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TKY TBC</dc:creator>
  <cp:lastModifiedBy>TKY TBC</cp:lastModifiedBy>
  <cp:revision>11</cp:revision>
  <dcterms:created xsi:type="dcterms:W3CDTF">2024-09-13T03:49:16Z</dcterms:created>
  <dcterms:modified xsi:type="dcterms:W3CDTF">2024-09-27T01:15:57Z</dcterms:modified>
</cp:coreProperties>
</file>